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3" r:id="rId47"/>
    <p:sldId id="305" r:id="rId48"/>
    <p:sldId id="306" r:id="rId49"/>
    <p:sldId id="307" r:id="rId50"/>
    <p:sldId id="308" r:id="rId51"/>
    <p:sldId id="309" r:id="rId5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136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2399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Line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0" name="Line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1" name="Image"/>
          <p:cNvSpPr>
            <a:spLocks noGrp="1"/>
          </p:cNvSpPr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Image"/>
          <p:cNvSpPr>
            <a:spLocks noGrp="1"/>
          </p:cNvSpPr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Image"/>
          <p:cNvSpPr>
            <a:spLocks noGrp="1"/>
          </p:cNvSpPr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 flipV="1">
            <a:off x="7264399" y="2247900"/>
            <a:ext cx="5181601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Image"/>
          <p:cNvSpPr>
            <a:spLocks noGrp="1"/>
          </p:cNvSpPr>
          <p:nvPr>
            <p:ph type="pic" idx="13"/>
          </p:nvPr>
        </p:nvSpPr>
        <p:spPr>
          <a:xfrm>
            <a:off x="-7537" y="0"/>
            <a:ext cx="65024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/>
          <p:nvPr/>
        </p:nvSpPr>
        <p:spPr>
          <a:xfrm>
            <a:off x="7264400" y="359833"/>
            <a:ext cx="50800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/>
          <p:nvPr/>
        </p:nvSpPr>
        <p:spPr>
          <a:xfrm>
            <a:off x="7264400" y="2315633"/>
            <a:ext cx="5080000" cy="666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30200" indent="-330200" algn="l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 algn="l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 algn="l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 algn="l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 algn="l">
              <a:spcBef>
                <a:spcPts val="3000"/>
              </a:spcBef>
              <a:buSzPct val="75000"/>
              <a:buFont typeface="Helvetica Neue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Line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9778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Relationship Id="rId3" Type="http://schemas.openxmlformats.org/officeDocument/2006/relationships/hyperlink" Target="http://gmig.ru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hyperlink" Target="http://velobike.ru/en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Heimsmeistaramót, 201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Heimsmeistaramót, 2018</a:t>
            </a:r>
          </a:p>
        </p:txBody>
      </p:sp>
      <p:sp>
        <p:nvSpPr>
          <p:cNvPr id="139" name="Einstök leið til að kynnast Moskvu – og Rússlandi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Einstök leið til að kynnast Moskvu – og </a:t>
            </a:r>
            <a:r>
              <a:rPr dirty="0" smtClean="0"/>
              <a:t>Rússlandi</a:t>
            </a:r>
            <a:endParaRPr lang="is-IS" dirty="0" smtClean="0"/>
          </a:p>
          <a:p>
            <a:r>
              <a:rPr lang="is-IS" dirty="0" smtClean="0"/>
              <a:t>22. </a:t>
            </a:r>
            <a:r>
              <a:rPr lang="en-US" dirty="0" smtClean="0"/>
              <a:t>M</a:t>
            </a:r>
            <a:r>
              <a:rPr lang="is-IS" dirty="0" smtClean="0"/>
              <a:t>a</a:t>
            </a:r>
            <a:r>
              <a:rPr lang="is-IS" dirty="0" smtClean="0"/>
              <a:t>í 2018, Jón Ólafsson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shot 2018-05-21 20.42.27.png" descr="Screenshot 2018-05-21 20.42.27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5" name="Oval"/>
          <p:cNvSpPr/>
          <p:nvPr/>
        </p:nvSpPr>
        <p:spPr>
          <a:xfrm>
            <a:off x="2836333" y="2645833"/>
            <a:ext cx="565052" cy="57274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166" name="MKAD hraðbraut"/>
          <p:cNvSpPr txBox="1"/>
          <p:nvPr/>
        </p:nvSpPr>
        <p:spPr>
          <a:xfrm>
            <a:off x="1408930" y="1490208"/>
            <a:ext cx="341985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MKAD hraðbraut</a:t>
            </a:r>
          </a:p>
        </p:txBody>
      </p:sp>
      <p:sp>
        <p:nvSpPr>
          <p:cNvPr id="167" name="Þriðji hringur"/>
          <p:cNvSpPr txBox="1"/>
          <p:nvPr/>
        </p:nvSpPr>
        <p:spPr>
          <a:xfrm>
            <a:off x="3765278" y="3996341"/>
            <a:ext cx="254477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Þriðji hringur</a:t>
            </a:r>
          </a:p>
        </p:txBody>
      </p:sp>
      <p:sp>
        <p:nvSpPr>
          <p:cNvPr id="168" name="Leikvangur"/>
          <p:cNvSpPr txBox="1"/>
          <p:nvPr/>
        </p:nvSpPr>
        <p:spPr>
          <a:xfrm>
            <a:off x="3447745" y="2608634"/>
            <a:ext cx="224851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Leikvangur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reenshot 2018-05-22 09.39.38.png" descr="Screenshot 2018-05-22 09.39.38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1" name="Oval"/>
          <p:cNvSpPr/>
          <p:nvPr/>
        </p:nvSpPr>
        <p:spPr>
          <a:xfrm>
            <a:off x="3953933" y="1443566"/>
            <a:ext cx="565052" cy="572742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shot 2018-05-21 13.19.20.png" descr="Screenshot 2018-05-21 13.19.20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4" name="Þriðji hringur"/>
          <p:cNvSpPr txBox="1"/>
          <p:nvPr/>
        </p:nvSpPr>
        <p:spPr>
          <a:xfrm>
            <a:off x="649545" y="1693408"/>
            <a:ext cx="254477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Þriðji hringur</a:t>
            </a:r>
          </a:p>
        </p:txBody>
      </p:sp>
      <p:sp>
        <p:nvSpPr>
          <p:cNvPr id="175" name="Garðahringur"/>
          <p:cNvSpPr txBox="1"/>
          <p:nvPr/>
        </p:nvSpPr>
        <p:spPr>
          <a:xfrm>
            <a:off x="1407041" y="3674608"/>
            <a:ext cx="2689251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Garðahringur</a:t>
            </a:r>
          </a:p>
        </p:txBody>
      </p:sp>
      <p:sp>
        <p:nvSpPr>
          <p:cNvPr id="176" name="Innsti hringur"/>
          <p:cNvSpPr txBox="1"/>
          <p:nvPr/>
        </p:nvSpPr>
        <p:spPr>
          <a:xfrm>
            <a:off x="6580835" y="2811008"/>
            <a:ext cx="263713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Innsti hringur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shot 2018-05-21 13.21.12.png" descr="Screenshot 2018-05-21 13.21.12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9549" y="649882"/>
            <a:ext cx="7505701" cy="845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at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5" name="Fjölbreytn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Fjölbreytnin</a:t>
            </a:r>
          </a:p>
        </p:txBody>
      </p:sp>
      <p:sp>
        <p:nvSpPr>
          <p:cNvPr id="186" name="Rússneskur matur er mjög góður – en Rússum finnst georgískur samt betri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Rússneskur matur er mjög góður – en Rússum finnst </a:t>
            </a:r>
            <a:r>
              <a:rPr u="sng"/>
              <a:t>georgískur</a:t>
            </a:r>
            <a:r>
              <a:t> samt betri…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Áhugaverðir veitingastaði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Áhugaverðir veitingastaðir</a:t>
            </a:r>
          </a:p>
        </p:txBody>
      </p:sp>
      <p:sp>
        <p:nvSpPr>
          <p:cNvPr id="189" name="White rabbit – Smolenskí Passazh, efsta hæð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5195" indent="-425195" defTabSz="543305">
              <a:spcBef>
                <a:spcPts val="3900"/>
              </a:spcBef>
              <a:defRPr sz="3348"/>
            </a:pPr>
            <a:r>
              <a:t>White rabbit – Smolenskí Passazh, efsta hæð.</a:t>
            </a:r>
          </a:p>
          <a:p>
            <a:pPr marL="425195" indent="-425195" defTabSz="543305">
              <a:spcBef>
                <a:spcPts val="3900"/>
              </a:spcBef>
              <a:defRPr sz="3348"/>
            </a:pPr>
            <a:r>
              <a:t>Grúzín – Bolshaja Sadovaja 6/2</a:t>
            </a:r>
          </a:p>
          <a:p>
            <a:pPr marL="425195" indent="-425195" defTabSz="543305">
              <a:spcBef>
                <a:spcPts val="3900"/>
              </a:spcBef>
              <a:defRPr sz="3348"/>
            </a:pPr>
            <a:r>
              <a:t>Saperavi – 1–ja Tverskaja–Jamskaja 27 og Pokrovka 25</a:t>
            </a:r>
          </a:p>
          <a:p>
            <a:pPr marL="425195" indent="-425195" defTabSz="543305">
              <a:spcBef>
                <a:spcPts val="3900"/>
              </a:spcBef>
              <a:defRPr sz="3348"/>
            </a:pPr>
            <a:r>
              <a:t>Ugoljok – Bolshaja Nikitskaja 12</a:t>
            </a:r>
          </a:p>
          <a:p>
            <a:pPr marL="425195" indent="-425195" defTabSz="543305">
              <a:spcBef>
                <a:spcPts val="3900"/>
              </a:spcBef>
              <a:defRPr sz="3348"/>
            </a:pPr>
            <a:r>
              <a:t>Varenitsjnaja – víða</a:t>
            </a:r>
          </a:p>
          <a:p>
            <a:pPr marL="425195" indent="-425195" defTabSz="543305">
              <a:spcBef>
                <a:spcPts val="3900"/>
              </a:spcBef>
              <a:defRPr sz="3348"/>
            </a:pPr>
            <a:r>
              <a:t>MuMu – víða</a:t>
            </a:r>
          </a:p>
          <a:p>
            <a:pPr marL="425195" indent="-425195" defTabSz="543305">
              <a:spcBef>
                <a:spcPts val="3900"/>
              </a:spcBef>
              <a:defRPr sz="3348"/>
            </a:pPr>
            <a:r>
              <a:t>Stolovaja No. 57 – GUM við Rauða torgið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Það sem er gaman að skoð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Það sem er gaman að skoða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934" y="0"/>
            <a:ext cx="6502401" cy="9753601"/>
          </a:xfrm>
          <a:prstGeom prst="rect">
            <a:avLst/>
          </a:prstGeom>
        </p:spPr>
      </p:pic>
      <p:sp>
        <p:nvSpPr>
          <p:cNvPr id="194" name="Hvað á að skoða"/>
          <p:cNvSpPr txBox="1">
            <a:spLocks noGrp="1"/>
          </p:cNvSpPr>
          <p:nvPr>
            <p:ph type="title"/>
          </p:nvPr>
        </p:nvSpPr>
        <p:spPr>
          <a:xfrm>
            <a:off x="7213600" y="5969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Hvað á að skoða</a:t>
            </a:r>
          </a:p>
        </p:txBody>
      </p:sp>
      <p:sp>
        <p:nvSpPr>
          <p:cNvPr id="195" name="Markaðir: (Leningradskí, Dorogmilovskí) – láta mann finna fyrir „austrænu“ eðli borgarinnar.…"/>
          <p:cNvSpPr txBox="1">
            <a:spLocks noGrp="1"/>
          </p:cNvSpPr>
          <p:nvPr>
            <p:ph type="body" sz="half" idx="1"/>
          </p:nvPr>
        </p:nvSpPr>
        <p:spPr>
          <a:xfrm>
            <a:off x="7213600" y="2489200"/>
            <a:ext cx="5080000" cy="6667500"/>
          </a:xfrm>
          <a:prstGeom prst="rect">
            <a:avLst/>
          </a:prstGeom>
        </p:spPr>
        <p:txBody>
          <a:bodyPr/>
          <a:lstStyle/>
          <a:p>
            <a:pPr marL="323595" indent="-323595" defTabSz="572516">
              <a:spcBef>
                <a:spcPts val="2900"/>
              </a:spcBef>
              <a:defRPr sz="2548"/>
            </a:pPr>
            <a:r>
              <a:t>Markaðir: (Leningradskí, Dorogmilovskí) – láta mann finna fyrir „austrænu“ eðli borgarinnar.</a:t>
            </a:r>
          </a:p>
          <a:p>
            <a:pPr marL="323595" indent="-323595" defTabSz="572516">
              <a:spcBef>
                <a:spcPts val="2900"/>
              </a:spcBef>
              <a:defRPr sz="2548"/>
            </a:pPr>
            <a:r>
              <a:t>Garðarnir: (Gorkí, Baumanskí, Sokolniki) Mikilvægur hluti af andrúmsloftinu.</a:t>
            </a:r>
          </a:p>
          <a:p>
            <a:pPr marL="323595" indent="-323595" defTabSz="572516">
              <a:spcBef>
                <a:spcPts val="2900"/>
              </a:spcBef>
              <a:defRPr sz="2548"/>
            </a:pPr>
            <a:r>
              <a:t>Park Zaradje.</a:t>
            </a:r>
          </a:p>
          <a:p>
            <a:pPr marL="323595" indent="-323595" defTabSz="572516">
              <a:spcBef>
                <a:spcPts val="2900"/>
              </a:spcBef>
              <a:defRPr sz="2548"/>
            </a:pPr>
            <a:r>
              <a:t>Söfnin: Sovétsaga – sovéttími.</a:t>
            </a:r>
          </a:p>
          <a:p>
            <a:pPr marL="323595" indent="-323595" defTabSz="572516">
              <a:spcBef>
                <a:spcPts val="2900"/>
              </a:spcBef>
              <a:defRPr sz="2548"/>
            </a:pPr>
            <a:r>
              <a:t>Listasöfn: Tretjakovskaja, Pushkin.</a:t>
            </a:r>
          </a:p>
          <a:p>
            <a:pPr marL="323595" indent="-323595" defTabSz="572516">
              <a:spcBef>
                <a:spcPts val="2900"/>
              </a:spcBef>
              <a:defRPr sz="2548"/>
            </a:pPr>
            <a:r>
              <a:t>Kreml: Söfn og skoðunarferðir.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amskipti, framkoma – siðir, venj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Samskipti, framkoma – siðir, venjur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8" name="Gúlagsafni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Gúlagsafnið</a:t>
            </a:r>
          </a:p>
        </p:txBody>
      </p:sp>
      <p:sp>
        <p:nvSpPr>
          <p:cNvPr id="199" name="Nýtt safn sem segir sögu Gúlagsins 1930-1959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Nýtt safn sem segir sögu Gúlagsins 1930-1959.</a:t>
            </a:r>
          </a:p>
          <a:p>
            <a:r>
              <a:t>Talsvert af minjum auk korta og mynda.</a:t>
            </a:r>
          </a:p>
          <a:p>
            <a:r>
              <a:t>Söfnun munnlegra frásagna.</a:t>
            </a:r>
          </a:p>
          <a:p>
            <a:r>
              <a:t>Yfirvöld hafa stutt það, en það ber ekki mikið á því í safnaflóru borgarinnar.</a:t>
            </a:r>
          </a:p>
          <a:p>
            <a:r>
              <a:t>1–ij Samotetsjni Pereulok 9 bygging 1 (</a:t>
            </a:r>
            <a:r>
              <a:rPr u="sng">
                <a:hlinkClick r:id="rId3"/>
              </a:rPr>
              <a:t>gmig.ru</a:t>
            </a:r>
            <a: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ungumáli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Tungumálið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00" y="749300"/>
            <a:ext cx="12915900" cy="915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Годан дагинн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Годан дагинн!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Ква сегиру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Ква сегиру?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Хельдур тью ад Ислендингар верди хеимсмеистарар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Хельдур тью ад Ислендингар верди хеимсмеистарар?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Læra nokkur or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Læra nokkur orð</a:t>
            </a:r>
          </a:p>
        </p:txBody>
      </p:sp>
      <p:sp>
        <p:nvSpPr>
          <p:cNvPr id="212" name="Dobri djen! (Góðan dag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>
            <a:normAutofit lnSpcReduction="10000"/>
          </a:bodyPr>
          <a:lstStyle/>
          <a:p>
            <a:pPr marL="429768" indent="-429768" defTabSz="549148">
              <a:spcBef>
                <a:spcPts val="3900"/>
              </a:spcBef>
              <a:defRPr sz="3384"/>
            </a:pPr>
            <a:r>
              <a:t>Dobri djen! (Góðan dag)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Zdravstvuite! (Sæll/sæl)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Prívet! (Halló, hæ)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Do svidanía! (Sjáumst)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Do vstretsjí! (Þar til næst)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Poka! [Pak</a:t>
            </a:r>
            <a:r>
              <a:rPr u="sng"/>
              <a:t>a</a:t>
            </a:r>
            <a:r>
              <a:t>] (Bless)</a:t>
            </a:r>
            <a:endParaRPr u="sng"/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Za vashe zdorovie! (Skál)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Spasibo! (Takk)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Pazhaluísta! (Gjörðu svo vel)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Nítsjego! [Nítsjevo] (Ekkert mál)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Zametsjatelno! (Frábært)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Khorosho [Kharasho] (Gott)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_571.jpg" descr="_571.jp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5" name="Otkrytie Arena –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3696"/>
            </a:pPr>
            <a:r>
              <a:t>Otkrytie Arena – </a:t>
            </a:r>
          </a:p>
          <a:p>
            <a:pPr defTabSz="514095">
              <a:defRPr sz="3696"/>
            </a:pPr>
            <a:r>
              <a:t>heimavöllur Spartak Moskva</a:t>
            </a:r>
          </a:p>
        </p:txBody>
      </p:sp>
      <p:sp>
        <p:nvSpPr>
          <p:cNvPr id="216" name="Leikvangurinn var vígður 2016…"/>
          <p:cNvSpPr txBox="1">
            <a:spLocks noGrp="1"/>
          </p:cNvSpPr>
          <p:nvPr>
            <p:ph type="body" sz="quarter" idx="1"/>
          </p:nvPr>
        </p:nvSpPr>
        <p:spPr>
          <a:xfrm>
            <a:off x="7886700" y="8279769"/>
            <a:ext cx="4953001" cy="814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525779">
              <a:defRPr sz="2340"/>
            </a:pPr>
            <a:r>
              <a:t>Leikvangurinn var vígður 2016</a:t>
            </a:r>
          </a:p>
          <a:p>
            <a:pPr defTabSz="525779">
              <a:defRPr sz="2340"/>
            </a:pPr>
            <a:r>
              <a:t>þar sem áður var flugvöllur.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creenshot 2018-05-21 21.22.26.png" descr="Screenshot 2018-05-21 21.22.26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9" name="Circle"/>
          <p:cNvSpPr/>
          <p:nvPr/>
        </p:nvSpPr>
        <p:spPr>
          <a:xfrm>
            <a:off x="397933" y="169333"/>
            <a:ext cx="1270001" cy="127000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20" name="Circle"/>
          <p:cNvSpPr/>
          <p:nvPr/>
        </p:nvSpPr>
        <p:spPr>
          <a:xfrm>
            <a:off x="10126133" y="6502400"/>
            <a:ext cx="1270001" cy="1270000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shot 2018-05-21 21.25.48.png" descr="Screenshot 2018-05-21 21.25.48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3" name="Circle"/>
          <p:cNvSpPr/>
          <p:nvPr/>
        </p:nvSpPr>
        <p:spPr>
          <a:xfrm>
            <a:off x="2747433" y="2188633"/>
            <a:ext cx="1270001" cy="127000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Ýmsar hliðar kurteis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Ýmsar hliðar kurteisi</a:t>
            </a:r>
          </a:p>
        </p:txBody>
      </p:sp>
      <p:sp>
        <p:nvSpPr>
          <p:cNvPr id="144" name="Vesturlandabúum (Íslendingum) finnst Rússar oft hryssingslegir í framkomu…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Vesturlandabúum (Íslendingum) finnst Rússar oft hryssingslegir í framkomu…</a:t>
            </a:r>
          </a:p>
          <a:p>
            <a:r>
              <a:t>… En Rússar benda líka oft á íslenska ókurteisi.</a:t>
            </a:r>
          </a:p>
          <a:p>
            <a:r>
              <a:t>Sjentilmennska (opna dyr, víkja úr vegi = rússnesk kurteisi. Innilegheit = íslensk kurteisi.</a:t>
            </a:r>
          </a:p>
          <a:p>
            <a:r>
              <a:t>Hinn dæmigerði „menningarmunur“: Mikilvægt að vera næmur á ólíkar birtingarmyndir gilda.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718" y="-1"/>
            <a:ext cx="9277364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rrow"/>
          <p:cNvSpPr/>
          <p:nvPr/>
        </p:nvSpPr>
        <p:spPr>
          <a:xfrm>
            <a:off x="889595" y="1642913"/>
            <a:ext cx="2666405" cy="528787"/>
          </a:xfrm>
          <a:prstGeom prst="rightArrow">
            <a:avLst>
              <a:gd name="adj1" fmla="val 32000"/>
              <a:gd name="adj2" fmla="val 153710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3718" y="0"/>
            <a:ext cx="9277364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Arrow"/>
          <p:cNvSpPr/>
          <p:nvPr/>
        </p:nvSpPr>
        <p:spPr>
          <a:xfrm>
            <a:off x="241895" y="2836713"/>
            <a:ext cx="2666405" cy="528787"/>
          </a:xfrm>
          <a:prstGeom prst="rightArrow">
            <a:avLst>
              <a:gd name="adj1" fmla="val 32000"/>
              <a:gd name="adj2" fmla="val 153710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8662" y="1769665"/>
            <a:ext cx="9007316" cy="6214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creenshot 2018-05-21 23.51.11.png" descr="Screenshot 2018-05-21 23.51.11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4" name="Oval"/>
          <p:cNvSpPr/>
          <p:nvPr/>
        </p:nvSpPr>
        <p:spPr>
          <a:xfrm>
            <a:off x="4062050" y="5811540"/>
            <a:ext cx="811809" cy="85214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35" name="Oval"/>
          <p:cNvSpPr/>
          <p:nvPr/>
        </p:nvSpPr>
        <p:spPr>
          <a:xfrm>
            <a:off x="6703650" y="4058940"/>
            <a:ext cx="811809" cy="85214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36" name="Circle"/>
          <p:cNvSpPr/>
          <p:nvPr/>
        </p:nvSpPr>
        <p:spPr>
          <a:xfrm>
            <a:off x="4836750" y="5189240"/>
            <a:ext cx="663824" cy="659955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creenshot 2018-05-22 00.02.21.png" descr="Screenshot 2018-05-22 00.02.21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9" name="Oval"/>
          <p:cNvSpPr/>
          <p:nvPr/>
        </p:nvSpPr>
        <p:spPr>
          <a:xfrm>
            <a:off x="1268050" y="8059440"/>
            <a:ext cx="811809" cy="85214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40" name="Oval"/>
          <p:cNvSpPr/>
          <p:nvPr/>
        </p:nvSpPr>
        <p:spPr>
          <a:xfrm>
            <a:off x="12266250" y="452140"/>
            <a:ext cx="811809" cy="85214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41" name="Oval"/>
          <p:cNvSpPr/>
          <p:nvPr/>
        </p:nvSpPr>
        <p:spPr>
          <a:xfrm>
            <a:off x="3935050" y="5049540"/>
            <a:ext cx="1255118" cy="1264246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42" name="Line"/>
          <p:cNvSpPr/>
          <p:nvPr/>
        </p:nvSpPr>
        <p:spPr>
          <a:xfrm flipH="1">
            <a:off x="11749186" y="1050359"/>
            <a:ext cx="1042886" cy="1685702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3" name="Line"/>
          <p:cNvSpPr/>
          <p:nvPr/>
        </p:nvSpPr>
        <p:spPr>
          <a:xfrm flipH="1">
            <a:off x="8784274" y="3457083"/>
            <a:ext cx="2245725" cy="2847293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4" name="Line"/>
          <p:cNvSpPr/>
          <p:nvPr/>
        </p:nvSpPr>
        <p:spPr>
          <a:xfrm flipH="1">
            <a:off x="5429845" y="6574280"/>
            <a:ext cx="2998636" cy="920475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5" name="Line"/>
          <p:cNvSpPr/>
          <p:nvPr/>
        </p:nvSpPr>
        <p:spPr>
          <a:xfrm flipH="1">
            <a:off x="3988430" y="7530162"/>
            <a:ext cx="1148358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6" name="Fan Zona"/>
          <p:cNvSpPr txBox="1"/>
          <p:nvPr/>
        </p:nvSpPr>
        <p:spPr>
          <a:xfrm>
            <a:off x="2342819" y="8161941"/>
            <a:ext cx="196916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Fan Zona</a:t>
            </a:r>
          </a:p>
        </p:txBody>
      </p:sp>
      <p:sp>
        <p:nvSpPr>
          <p:cNvPr id="247" name="Luzhniki"/>
          <p:cNvSpPr txBox="1"/>
          <p:nvPr/>
        </p:nvSpPr>
        <p:spPr>
          <a:xfrm>
            <a:off x="5497093" y="5358094"/>
            <a:ext cx="170581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Luzhniki</a:t>
            </a:r>
          </a:p>
        </p:txBody>
      </p:sp>
      <p:sp>
        <p:nvSpPr>
          <p:cNvPr id="248" name="Gorkí garður"/>
          <p:cNvSpPr txBox="1"/>
          <p:nvPr/>
        </p:nvSpPr>
        <p:spPr>
          <a:xfrm>
            <a:off x="9653515" y="554641"/>
            <a:ext cx="257083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Gorkí garður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creenshot 2018-05-21 23.23.38.png" descr="Screenshot 2018-05-21 23.23.38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1" name="Hjólað í Mosk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Hjólað í Moskvu</a:t>
            </a:r>
          </a:p>
        </p:txBody>
      </p:sp>
      <p:sp>
        <p:nvSpPr>
          <p:cNvPr id="252" name="Vneshtorgbank mest áberandi hjólaleigan (VTB = ВТБ)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Vneshtorgbank mest áberandi hjólaleigan (VTB = ВТБ).</a:t>
            </a:r>
          </a:p>
          <a:p>
            <a:r>
              <a:t>Vefur: </a:t>
            </a:r>
            <a:r>
              <a:rPr u="sng">
                <a:hlinkClick r:id="rId3"/>
              </a:rPr>
              <a:t>velobike.ru/en</a:t>
            </a:r>
          </a:p>
          <a:p>
            <a:r>
              <a:t>Best að vera með app, borga fyrirfram – ganga frá því fyrir ferðina.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Metró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Metró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934" y="0"/>
            <a:ext cx="6502401" cy="9753601"/>
          </a:xfrm>
          <a:prstGeom prst="rect">
            <a:avLst/>
          </a:prstGeom>
        </p:spPr>
      </p:pic>
      <p:sp>
        <p:nvSpPr>
          <p:cNvPr id="257" name="Neðanjarðarlestin"/>
          <p:cNvSpPr txBox="1">
            <a:spLocks noGrp="1"/>
          </p:cNvSpPr>
          <p:nvPr>
            <p:ph type="title"/>
          </p:nvPr>
        </p:nvSpPr>
        <p:spPr>
          <a:xfrm>
            <a:off x="7213600" y="5969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Neðanjarðarlestin</a:t>
            </a:r>
          </a:p>
        </p:txBody>
      </p:sp>
      <p:sp>
        <p:nvSpPr>
          <p:cNvPr id="258" name="Stolt borgarinnar.…"/>
          <p:cNvSpPr txBox="1">
            <a:spLocks noGrp="1"/>
          </p:cNvSpPr>
          <p:nvPr>
            <p:ph type="body" sz="half" idx="1"/>
          </p:nvPr>
        </p:nvSpPr>
        <p:spPr>
          <a:xfrm>
            <a:off x="7213600" y="2489200"/>
            <a:ext cx="5080000" cy="6667500"/>
          </a:xfrm>
          <a:prstGeom prst="rect">
            <a:avLst/>
          </a:prstGeom>
        </p:spPr>
        <p:txBody>
          <a:bodyPr/>
          <a:lstStyle/>
          <a:p>
            <a:r>
              <a:t>Stolt borgarinnar.</a:t>
            </a:r>
          </a:p>
          <a:p>
            <a:r>
              <a:t>Margar stöðvarnar í miðborginni eins og söfn.</a:t>
            </a:r>
          </a:p>
          <a:p>
            <a:r>
              <a:t>Hver stöð sérstakt hönnunarverk.</a:t>
            </a:r>
          </a:p>
          <a:p>
            <a:r>
              <a:t>Að skoða stöðvarnar er líka skemmtileg leið til að skoða myndmál Sovéttímans.</a:t>
            </a:r>
          </a:p>
          <a:p>
            <a:r>
              <a:t>Almennt: Tákn og myndmál Sovéttímans er víða.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Karlar og kon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Karlar og konur</a:t>
            </a:r>
          </a:p>
        </p:txBody>
      </p:sp>
      <p:sp>
        <p:nvSpPr>
          <p:cNvPr id="147" name="Kynjaviðhorf í Rússlandi eru að mörgu leyti gamaldag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2627" indent="-452627" defTabSz="578358">
              <a:spcBef>
                <a:spcPts val="4100"/>
              </a:spcBef>
              <a:defRPr sz="3564"/>
            </a:pPr>
            <a:r>
              <a:t>Kynjaviðhorf í Rússlandi eru að mörgu leyti gamaldags.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Almennt gert ráð fyrir að karlar séu leiðandi, konur fylgi.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Áhrif #metoo umræðunnar eru mjög takmörkuð – í rauninni lítill skilningur á vandanum.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Í samskiptum kynja: Séntilmennska mjög mikilvæg: Sýna umhyggju, dyr, yfirhafnir – örlæti. 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Versti löstur karlmannsins: Níska. Einnig algeng skoðun að Vesturlandabúar séu nískir.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Leiðir og staði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Leiðir og staðir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creenshot 2018-05-21 23.31.39.png" descr="Screenshot 2018-05-21 23.31.39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7" name="Arrow"/>
          <p:cNvSpPr/>
          <p:nvPr/>
        </p:nvSpPr>
        <p:spPr>
          <a:xfrm>
            <a:off x="1905000" y="5595193"/>
            <a:ext cx="2003425" cy="361107"/>
          </a:xfrm>
          <a:prstGeom prst="rightArrow">
            <a:avLst>
              <a:gd name="adj1" fmla="val 32000"/>
              <a:gd name="adj2" fmla="val 171981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creenshot 2018-05-21 23.38.29.png" descr="Screenshot 2018-05-21 23.38.29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0" name="Arrow"/>
          <p:cNvSpPr/>
          <p:nvPr/>
        </p:nvSpPr>
        <p:spPr>
          <a:xfrm>
            <a:off x="622300" y="4833193"/>
            <a:ext cx="2003425" cy="361107"/>
          </a:xfrm>
          <a:prstGeom prst="rightArrow">
            <a:avLst>
              <a:gd name="adj1" fmla="val 32000"/>
              <a:gd name="adj2" fmla="val 171981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Line"/>
          <p:cNvSpPr/>
          <p:nvPr/>
        </p:nvSpPr>
        <p:spPr>
          <a:xfrm flipV="1">
            <a:off x="2783875" y="4970317"/>
            <a:ext cx="974780" cy="86859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2" name="Line"/>
          <p:cNvSpPr/>
          <p:nvPr/>
        </p:nvSpPr>
        <p:spPr>
          <a:xfrm>
            <a:off x="4532358" y="5459358"/>
            <a:ext cx="1395864" cy="915104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3" name="Line"/>
          <p:cNvSpPr/>
          <p:nvPr/>
        </p:nvSpPr>
        <p:spPr>
          <a:xfrm flipV="1">
            <a:off x="5849834" y="4445450"/>
            <a:ext cx="922590" cy="1386303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4" name="Line"/>
          <p:cNvSpPr/>
          <p:nvPr/>
        </p:nvSpPr>
        <p:spPr>
          <a:xfrm>
            <a:off x="6833405" y="4514916"/>
            <a:ext cx="644961" cy="99766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5" name="Line"/>
          <p:cNvSpPr/>
          <p:nvPr/>
        </p:nvSpPr>
        <p:spPr>
          <a:xfrm flipV="1">
            <a:off x="7961556" y="4607412"/>
            <a:ext cx="665366" cy="538776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6" name="Line"/>
          <p:cNvSpPr/>
          <p:nvPr/>
        </p:nvSpPr>
        <p:spPr>
          <a:xfrm>
            <a:off x="9110114" y="5003150"/>
            <a:ext cx="589775" cy="912475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7" name="Line"/>
          <p:cNvSpPr/>
          <p:nvPr/>
        </p:nvSpPr>
        <p:spPr>
          <a:xfrm>
            <a:off x="9806975" y="6073175"/>
            <a:ext cx="435675" cy="1156950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8" name="Oval"/>
          <p:cNvSpPr/>
          <p:nvPr/>
        </p:nvSpPr>
        <p:spPr>
          <a:xfrm>
            <a:off x="3750733" y="4783874"/>
            <a:ext cx="856589" cy="864873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79" name="Circle"/>
          <p:cNvSpPr/>
          <p:nvPr/>
        </p:nvSpPr>
        <p:spPr>
          <a:xfrm>
            <a:off x="6297250" y="4820940"/>
            <a:ext cx="1270001" cy="127000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80" name="Circle"/>
          <p:cNvSpPr/>
          <p:nvPr/>
        </p:nvSpPr>
        <p:spPr>
          <a:xfrm>
            <a:off x="9237133" y="6760633"/>
            <a:ext cx="1270001" cy="127000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creenshot 2018-05-22 09.45.37.png" descr="Screenshot 2018-05-22 09.45.37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3" name="Oval"/>
          <p:cNvSpPr/>
          <p:nvPr/>
        </p:nvSpPr>
        <p:spPr>
          <a:xfrm>
            <a:off x="3503250" y="5100340"/>
            <a:ext cx="1696377" cy="169378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84" name="Oval"/>
          <p:cNvSpPr/>
          <p:nvPr/>
        </p:nvSpPr>
        <p:spPr>
          <a:xfrm>
            <a:off x="4891783" y="4897140"/>
            <a:ext cx="1165756" cy="1072539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85" name="Oval"/>
          <p:cNvSpPr/>
          <p:nvPr/>
        </p:nvSpPr>
        <p:spPr>
          <a:xfrm>
            <a:off x="5467517" y="6302607"/>
            <a:ext cx="1165755" cy="1072539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86" name="Circle"/>
          <p:cNvSpPr/>
          <p:nvPr/>
        </p:nvSpPr>
        <p:spPr>
          <a:xfrm>
            <a:off x="6771383" y="3948874"/>
            <a:ext cx="844551" cy="852141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creenshot 2018-05-22 10.07.41.png" descr="Screenshot 2018-05-22 10.07.41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9" name="Oval"/>
          <p:cNvSpPr/>
          <p:nvPr/>
        </p:nvSpPr>
        <p:spPr>
          <a:xfrm>
            <a:off x="1572850" y="782340"/>
            <a:ext cx="8797993" cy="8851290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creenshot 2018-05-22 10.10.08.png" descr="Screenshot 2018-05-22 10.10.08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8" name="Oval"/>
          <p:cNvSpPr/>
          <p:nvPr/>
        </p:nvSpPr>
        <p:spPr>
          <a:xfrm>
            <a:off x="1555917" y="2069273"/>
            <a:ext cx="6698193" cy="6893175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creenshot 2018-05-22 10.12.59.png" descr="Screenshot 2018-05-22 10.12.59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07" name="Oval"/>
          <p:cNvSpPr/>
          <p:nvPr/>
        </p:nvSpPr>
        <p:spPr>
          <a:xfrm>
            <a:off x="2588850" y="917807"/>
            <a:ext cx="7586862" cy="7339658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creenshot 2018-05-22 10.18.04.png" descr="Screenshot 2018-05-22 10.18.04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6" name="Oval"/>
          <p:cNvSpPr/>
          <p:nvPr/>
        </p:nvSpPr>
        <p:spPr>
          <a:xfrm>
            <a:off x="3057987" y="883940"/>
            <a:ext cx="6888826" cy="6933259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Og hvar er mannlífið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Og hvar er mannlífið?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creenshot 2018-05-22 10.41.28.png" descr="Screenshot 2018-05-22 10.41.28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1" name="Ilinka, Marosejka, Pokrovka"/>
          <p:cNvSpPr txBox="1">
            <a:spLocks noGrp="1"/>
          </p:cNvSpPr>
          <p:nvPr>
            <p:ph type="title"/>
          </p:nvPr>
        </p:nvSpPr>
        <p:spPr>
          <a:xfrm>
            <a:off x="612510" y="7785100"/>
            <a:ext cx="6588390" cy="1701800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</a:lstStyle>
          <a:p>
            <a:r>
              <a:t>Ilinka, Marosejka, Pokrovka</a:t>
            </a:r>
          </a:p>
        </p:txBody>
      </p:sp>
      <p:sp>
        <p:nvSpPr>
          <p:cNvPr id="322" name="Line"/>
          <p:cNvSpPr/>
          <p:nvPr/>
        </p:nvSpPr>
        <p:spPr>
          <a:xfrm flipV="1">
            <a:off x="1687558" y="4166315"/>
            <a:ext cx="2432964" cy="378644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3" name="Line"/>
          <p:cNvSpPr/>
          <p:nvPr/>
        </p:nvSpPr>
        <p:spPr>
          <a:xfrm>
            <a:off x="4659358" y="4001089"/>
            <a:ext cx="1980394" cy="384549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4" name="Line"/>
          <p:cNvSpPr/>
          <p:nvPr/>
        </p:nvSpPr>
        <p:spPr>
          <a:xfrm>
            <a:off x="7021558" y="4314356"/>
            <a:ext cx="1980394" cy="384549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5" name="Line"/>
          <p:cNvSpPr/>
          <p:nvPr/>
        </p:nvSpPr>
        <p:spPr>
          <a:xfrm flipV="1">
            <a:off x="9815558" y="4216599"/>
            <a:ext cx="2004670" cy="605758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Það eru ekki bara Rússar í Rússland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Það eru ekki bara Rússar í Rússlandi</a:t>
            </a:r>
          </a:p>
        </p:txBody>
      </p:sp>
      <p:sp>
        <p:nvSpPr>
          <p:cNvPr id="150" name="Hverjir búa í Rússlandi: 150 milljónir manna þar af 120 milljónir Rúss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2627" indent="-452627" defTabSz="578358">
              <a:spcBef>
                <a:spcPts val="4100"/>
              </a:spcBef>
              <a:defRPr sz="3564"/>
            </a:pPr>
            <a:r>
              <a:t>Hverjir búa í Rússlandi: 150 milljónir manna þar af 120 milljónir </a:t>
            </a:r>
            <a:r>
              <a:rPr u="sng"/>
              <a:t>Rússa</a:t>
            </a:r>
            <a:r>
              <a:t>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Hinir: Tatarar (5-6 millj.), Úkraínumenn (2,5 millj.), Bashkirar (1,6 millj.), Tsjetsenar (1,5 millj.), Tsjúvashar (1,4 millj.), Armenar 1,4 millj.).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Allsstaðar blöndun þjóðerna – samtals 160 mismunandi þjóðerni í Rússlandi.Hver þjóð hefur sína siði – hið rússneska (og sovésk aðlögun) þó ráðandi.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Aðeins lítill hluta rússneskra borgara hefur verið erlendis.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creenshot 2018-05-22 10.44.42.png" descr="Screenshot 2018-05-22 10.44.42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8" name="Nikolskaja, Mjasnitskaja"/>
          <p:cNvSpPr txBox="1">
            <a:spLocks noGrp="1"/>
          </p:cNvSpPr>
          <p:nvPr>
            <p:ph type="title"/>
          </p:nvPr>
        </p:nvSpPr>
        <p:spPr>
          <a:xfrm>
            <a:off x="612510" y="7785100"/>
            <a:ext cx="6588390" cy="1701800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</a:lstStyle>
          <a:p>
            <a:r>
              <a:t>Nikolskaja, Mjasnitskaja</a:t>
            </a:r>
          </a:p>
        </p:txBody>
      </p:sp>
      <p:sp>
        <p:nvSpPr>
          <p:cNvPr id="329" name="Line"/>
          <p:cNvSpPr/>
          <p:nvPr/>
        </p:nvSpPr>
        <p:spPr>
          <a:xfrm flipV="1">
            <a:off x="1687558" y="3551158"/>
            <a:ext cx="2372507" cy="99380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0" name="Line"/>
          <p:cNvSpPr/>
          <p:nvPr/>
        </p:nvSpPr>
        <p:spPr>
          <a:xfrm>
            <a:off x="5057291" y="3613625"/>
            <a:ext cx="991922" cy="1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1" name="Line"/>
          <p:cNvSpPr/>
          <p:nvPr/>
        </p:nvSpPr>
        <p:spPr>
          <a:xfrm flipV="1">
            <a:off x="6328295" y="2314694"/>
            <a:ext cx="2436553" cy="1129598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2" name="Line"/>
          <p:cNvSpPr/>
          <p:nvPr/>
        </p:nvSpPr>
        <p:spPr>
          <a:xfrm flipV="1">
            <a:off x="9121291" y="1893742"/>
            <a:ext cx="3098788" cy="280550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creenshot 2018-05-22 10.52.15.png" descr="Screenshot 2018-05-22 10.52.15.pn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5" name="Göngubrýrnar og Novodjevitsjí"/>
          <p:cNvSpPr txBox="1">
            <a:spLocks noGrp="1"/>
          </p:cNvSpPr>
          <p:nvPr>
            <p:ph type="title"/>
          </p:nvPr>
        </p:nvSpPr>
        <p:spPr>
          <a:xfrm>
            <a:off x="466460" y="7785100"/>
            <a:ext cx="6734440" cy="1701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Göngubrýrnar og Novodjevitsjí</a:t>
            </a:r>
          </a:p>
        </p:txBody>
      </p:sp>
      <p:sp>
        <p:nvSpPr>
          <p:cNvPr id="336" name="Line"/>
          <p:cNvSpPr/>
          <p:nvPr/>
        </p:nvSpPr>
        <p:spPr>
          <a:xfrm flipH="1" flipV="1">
            <a:off x="7197041" y="339737"/>
            <a:ext cx="332518" cy="886289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7" name="Line"/>
          <p:cNvSpPr/>
          <p:nvPr/>
        </p:nvSpPr>
        <p:spPr>
          <a:xfrm>
            <a:off x="7976219" y="4629625"/>
            <a:ext cx="498084" cy="501636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8" name="Oval"/>
          <p:cNvSpPr/>
          <p:nvPr/>
        </p:nvSpPr>
        <p:spPr>
          <a:xfrm>
            <a:off x="2972395" y="1747540"/>
            <a:ext cx="1722571" cy="1698610"/>
          </a:xfrm>
          <a:prstGeom prst="ellipse">
            <a:avLst/>
          </a:prstGeom>
          <a:ln w="101600">
            <a:solidFill>
              <a:srgbClr val="A5323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Veikleik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Veikleikar</a:t>
            </a:r>
          </a:p>
        </p:txBody>
      </p:sp>
      <p:sp>
        <p:nvSpPr>
          <p:cNvPr id="153" name="Andúð á samkynhneigð er mjög útbreidd – stefna stjórnvalda hefur kynt undir han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Andúð á samkynhneigð er mjög útbreidd – stefna stjórnvalda hefur kynt undir hana. </a:t>
            </a:r>
          </a:p>
          <a:p>
            <a:r>
              <a:t>Kynþáttafordómar eru mjög algengir og áreitni sem þeim geta fylgt.</a:t>
            </a:r>
          </a:p>
          <a:p>
            <a:r>
              <a:t>Hjátrú: útlitseinkenni, líkamleg fötlun, sérkenni í háttalagi ofl. geta vakið neikvæð viðbrögð.</a:t>
            </a:r>
          </a:p>
          <a:p>
            <a:r>
              <a:t>Efnahagslegur ójöfnuður mikill gagnvart Vesturlandabúum – og innanlands. Hefur margar sl´mar hliðarverkanir.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tyrkleik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Styrkleikar</a:t>
            </a:r>
          </a:p>
        </p:txBody>
      </p:sp>
      <p:sp>
        <p:nvSpPr>
          <p:cNvPr id="156" name="Sjálfsmynd – sjálfsmat mun sterkara en það var eftir hrun Sovétríkjann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Sjálfsmynd – sjálfsmat mun sterkara en það var eftir hrun Sovétríkjanna.</a:t>
            </a:r>
          </a:p>
          <a:p>
            <a:r>
              <a:t>Mikil áhersla á náttúrlegar afurðir – og eigin framleiðslu (grænmeti, ávextir, hunang ofl.)</a:t>
            </a:r>
          </a:p>
          <a:p>
            <a:r>
              <a:t>Hjálpsemi þykir almennt sjálfsögð (getur jafnvel gengið of langt…)</a:t>
            </a:r>
          </a:p>
          <a:p>
            <a:r>
              <a:t>Nægjusemi – almenningur getur upp til hópa ekki leyft sér mikið – og lætur sér lítið duga.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tt er að hafa í huga a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Gott er að hafa í huga að</a:t>
            </a:r>
          </a:p>
        </p:txBody>
      </p:sp>
      <p:sp>
        <p:nvSpPr>
          <p:cNvPr id="159" name="Gjafir eru mikils metnar í almennum samskiptum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Gjafir eru mikils metnar í almennum samskiptum.</a:t>
            </a:r>
          </a:p>
          <a:p>
            <a:r>
              <a:t>Þegar maður kemur á heimili fólks og er boðið að fara í inniskó þiggur maður það.</a:t>
            </a:r>
          </a:p>
          <a:p>
            <a:r>
              <a:t>Ýmisskonar hjátrú er býsna algeng.</a:t>
            </a:r>
          </a:p>
          <a:p>
            <a:r>
              <a:t>Aldrei kveðja yfir þröskuld!</a:t>
            </a:r>
          </a:p>
          <a:p>
            <a:r>
              <a:t>Rússnesk framleiðsla (ekki síst landbúnaðarframleiðsla) er á oft best í heimi…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agnvart yfirvöld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Gagnvart yfirvöldum</a:t>
            </a:r>
          </a:p>
        </p:txBody>
      </p:sp>
      <p:sp>
        <p:nvSpPr>
          <p:cNvPr id="162" name="Gæta þess vel að fylgja öllum reglum um vegabréf, skráningu osfrv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2627" indent="-452627" defTabSz="578358">
              <a:spcBef>
                <a:spcPts val="4100"/>
              </a:spcBef>
              <a:defRPr sz="3564"/>
            </a:pPr>
            <a:r>
              <a:t>Gæta þess vel að fylgja öllum reglum um vegabréf, skráningu osfrv.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Helst alltaf vera með passann á sér.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Mútur: Flókið mál. Það hefur um langt skeið verið landlægt að lögreglumenn fiska eftir greiðslum.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Ef hægt er að leysa mál á staðnum, gera það þá.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Ef slys ber að höndum – lögregla eða sjúkrafólk kallað til – hafa samband við sendiráð strax.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903</Words>
  <Application>Microsoft Macintosh PowerPoint</Application>
  <PresentationFormat>Custom</PresentationFormat>
  <Paragraphs>113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ModernPortfolio</vt:lpstr>
      <vt:lpstr>Heimsmeistaramót, 2018</vt:lpstr>
      <vt:lpstr>Samskipti, framkoma – siðir, venjur</vt:lpstr>
      <vt:lpstr>Ýmsar hliðar kurteisi</vt:lpstr>
      <vt:lpstr>Karlar og konur</vt:lpstr>
      <vt:lpstr>Það eru ekki bara Rússar í Rússlandi</vt:lpstr>
      <vt:lpstr>Veikleikar</vt:lpstr>
      <vt:lpstr>Styrkleikar</vt:lpstr>
      <vt:lpstr>Gott er að hafa í huga að</vt:lpstr>
      <vt:lpstr>Gagnvart yfirvöldum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Matur</vt:lpstr>
      <vt:lpstr>Fjölbreytnin</vt:lpstr>
      <vt:lpstr>Áhugaverðir veitingastaðir</vt:lpstr>
      <vt:lpstr>Það sem er gaman að skoða</vt:lpstr>
      <vt:lpstr>Hvað á að skoða</vt:lpstr>
      <vt:lpstr>Gúlagsafnið</vt:lpstr>
      <vt:lpstr>Tungumálið</vt:lpstr>
      <vt:lpstr>PowerPoint Presentation</vt:lpstr>
      <vt:lpstr>Годан дагинн!</vt:lpstr>
      <vt:lpstr>Ква сегиру?</vt:lpstr>
      <vt:lpstr>Хельдур тью ад Ислендингар верди хеимсмеистарар?</vt:lpstr>
      <vt:lpstr>Læra nokkur orð</vt:lpstr>
      <vt:lpstr>Otkrytie Arena –  heimavöllur Spartak Moskva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Hjólað í Moskvu</vt:lpstr>
      <vt:lpstr>Metró</vt:lpstr>
      <vt:lpstr>Neðanjarðarlestin</vt:lpstr>
      <vt:lpstr>PowerPoint Presentation</vt:lpstr>
      <vt:lpstr>PowerPoint Presentation</vt:lpstr>
      <vt:lpstr>Leiðir og staðir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Og hvar er mannlífið?</vt:lpstr>
      <vt:lpstr>Ilinka, Marosejka, Pokrovka</vt:lpstr>
      <vt:lpstr>Nikolskaja, Mjasnitskaja</vt:lpstr>
      <vt:lpstr>Göngubrýrnar og Novodjevitsjí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Heimsmeistaramót, 2018</dc:title>
  <cp:lastModifiedBy>Jón Ólafsson</cp:lastModifiedBy>
  <cp:revision>4</cp:revision>
  <dcterms:modified xsi:type="dcterms:W3CDTF">2018-05-22T13:49:19Z</dcterms:modified>
</cp:coreProperties>
</file>